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4"/>
    <p:restoredTop sz="94637"/>
  </p:normalViewPr>
  <p:slideViewPr>
    <p:cSldViewPr snapToGrid="0" snapToObjects="1">
      <p:cViewPr varScale="1">
        <p:scale>
          <a:sx n="91" d="100"/>
          <a:sy n="91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05F9E1B-AAAB-E944-950E-2F663F9ED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2F9809D-CA72-D848-9E92-9D82F96A39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45364F8-AD41-2F45-8B60-D41971848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B1C632-8E4B-B74A-B287-047592BC3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BF067E6-C55D-3D42-A8FF-5735649AF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985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90219E-D2F7-6B4E-A4DD-04A0162ED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6BBAD89-5AA6-664F-B545-C2DE9006A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1AB522B-2D1C-AF40-AF1B-8276A124D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2D57EDC-615E-2947-8792-BC456584C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1F491C-C4D6-FE4F-8FA9-9BF7A16B0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800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1B4D702-EF9A-564F-BBE5-FDB3D45B7E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4FD470-15D0-454A-B1D3-DAC8FCA1E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6EAD36-F145-C147-A12B-495CA64CC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D23E270-9E7C-F441-9766-759FEE071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F83055A-FD77-B342-9FE5-2B11D2435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158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3D759E-FA90-0C49-B539-8715B7B18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CC47ACB-0762-6541-B5D3-E0E9AD80C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470DE94-2BDA-B34D-A5E1-FD948CAA1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5F9A051-A9D9-1C49-BA43-319B45D84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C1285F-04AC-EB4D-AE61-D82EFB3D7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257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6A68E2-5D57-BE47-BFB3-B4ABEC930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7B0D587-BDF4-B444-AFFD-16A4D9558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9BCF58-578D-FB48-AB80-75BE5B06E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B26D42-12D0-3F4C-8AB4-AFD28406F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FC99E8-4D41-BD4C-9645-AC902CBD9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202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C46BA3-23D3-9C4C-95B7-A7D258886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5A0332-0BED-F543-9F93-D98025003F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1B6DFD9-19E4-C048-B651-69A68D3D2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35F0FF-618C-A745-B047-F3CFB4708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B67179E-24F4-EF4D-985A-54F32AF5C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BAB6667-A94C-994B-B1DB-7D26C54D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3227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17F391-9859-A344-9929-F0CA7CD5AD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C00C4B-D494-9A4E-B597-B551DC690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37554A2-3B59-5147-9078-DCCDCA207D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153ADB6-F57E-3F44-B876-C4174A81A6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CD5D02A-D02D-514F-AD83-0F94A179D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BCDE707-72EF-8142-8E45-C41B8BCF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B270FDF-94D9-8143-909A-562A5CB89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690F959-49AF-6A4A-9E3A-17BFF1AE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0460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1CC4B5-4974-7E4B-9DB8-095FE9B20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6EBB22D-52B8-7C4A-ACBE-E4C40A295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64C98F8-8169-5A46-AB70-111CAE38E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532E96B-C312-8240-8BD7-BC6A24ECB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5545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EFA3FAF-B09D-1D4D-A125-353438DDD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6F9ACE1-69E3-9644-9B11-4DAF4F86C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15175C0-1327-4E47-83F0-569A4DB37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5960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240ED9-182C-D541-B767-A3D8BBEB9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23AFA0-44F0-1D4F-9039-468848CFC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29EA3B-6543-6C4E-A6D8-268E0848E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DC6113B-D6FD-974B-BC8A-19D02DC21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FBCAE4E-B719-5A43-80D8-62DBA5B98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5E0958D-B346-0546-A443-FB59E1C5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8899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046541-ABE1-2347-9ECF-77FC47601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1A86792-C924-914F-B1E2-F04770122F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DBBFB09-E6CE-064A-A98B-E236504BEE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62E52BF-C0E9-214E-87DD-8D7A310A5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5FD4400-55BA-574B-A524-D71EE22AC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4A6C102-8542-FE4F-82CE-31EFE76F6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8009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C255F86-6903-1C46-83C6-AB0DD4A5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D934BA-30D0-F94A-855D-3D9E98C59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0EB885C-57D6-AA44-A68C-6C1CD8B6F0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B3002-4116-D841-8AD9-B02D70523761}" type="datetimeFigureOut">
              <a:rPr kumimoji="1" lang="ja-JP" altLang="en-US" smtClean="0"/>
              <a:t>2021/3/23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EC256DE-C4BD-E148-8456-8D3F0373C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439A17-CECC-0A4D-95C8-5C4DFB46AE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FEFBA-3A0A-2844-8256-7FCDBA4FA7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59629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nykergoto.hatenablog.jp/entry/2019/02/24/%E6%96%87%E7%AB%A0%E3%81%AE%E5%9F%8B%E3%82%81%E8%BE%BC%E3%81%BF%E3%83%A2%E3%83%87%E3%83%AB%3A_Sparse_Composite_Document_Vectors_%E3%81%AE%E5%AE%9F%E8%A3%85" TargetMode="External"/><Relationship Id="rId3" Type="http://schemas.openxmlformats.org/officeDocument/2006/relationships/hyperlink" Target="https://qiita.com/kenta1984/items/9613da23766a2578a27a" TargetMode="External"/><Relationship Id="rId7" Type="http://schemas.openxmlformats.org/officeDocument/2006/relationships/hyperlink" Target="https://radimrehurek.com/gensim/models/ldamodel.html" TargetMode="External"/><Relationship Id="rId2" Type="http://schemas.openxmlformats.org/officeDocument/2006/relationships/hyperlink" Target="https://agirobots.com/word2vec-and-embeddinglay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uruguru.science/competitions/16/" TargetMode="External"/><Relationship Id="rId5" Type="http://schemas.openxmlformats.org/officeDocument/2006/relationships/hyperlink" Target="https://recruit.gmo.jp/engineer/jisedai/blog/node2vec/" TargetMode="External"/><Relationship Id="rId4" Type="http://schemas.openxmlformats.org/officeDocument/2006/relationships/hyperlink" Target="https://www.guruguru.science/competitions/16/discussions/fb792c87-6bad-445d-aa34-b4118fc378c1/" TargetMode="External"/><Relationship Id="rId9" Type="http://schemas.openxmlformats.org/officeDocument/2006/relationships/hyperlink" Target="https://github.com/upura/nlp-recipes-ja/tree/master/examples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823260D-3907-E547-838A-70686148A0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ふんわり掴む</a:t>
            </a:r>
            <a:r>
              <a:rPr lang="en-US" altLang="ja-JP" dirty="0"/>
              <a:t>Attention</a:t>
            </a:r>
            <a:br>
              <a:rPr lang="en-US" altLang="ja-JP" dirty="0"/>
            </a:br>
            <a:r>
              <a:rPr lang="en-US" altLang="ja-JP" dirty="0"/>
              <a:t>~vol2.5~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B400A90-D4EF-3442-A971-586DF82246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/>
              <a:t>埋め込みの獲得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49830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396B6A-6E7E-3445-AE72-C14CBCBB0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参考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1A738A-BBD1-FD47-B91A-13F17D7FC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" altLang="ja-JP" dirty="0">
                <a:hlinkClick r:id="rId2"/>
              </a:rPr>
              <a:t>https://agirobots.com/word2vec-and-embeddinglayer/</a:t>
            </a:r>
            <a:endParaRPr lang="en" altLang="ja-JP" dirty="0"/>
          </a:p>
          <a:p>
            <a:r>
              <a:rPr lang="en" altLang="ja-JP" dirty="0">
                <a:hlinkClick r:id="rId3"/>
              </a:rPr>
              <a:t>https://qiita.com/kenta1984/items/9613da23766a2578a27a</a:t>
            </a:r>
            <a:endParaRPr lang="en" altLang="ja-JP" dirty="0"/>
          </a:p>
          <a:p>
            <a:r>
              <a:rPr lang="en" altLang="ja-JP" dirty="0">
                <a:hlinkClick r:id="rId4"/>
              </a:rPr>
              <a:t>https://www.guruguru.science/competitions/16/discussions/fb792c87-6bad-445d-aa34-b4118fc378c1/</a:t>
            </a:r>
            <a:endParaRPr lang="en" altLang="ja-JP" dirty="0"/>
          </a:p>
          <a:p>
            <a:r>
              <a:rPr lang="en" altLang="ja-JP" dirty="0">
                <a:hlinkClick r:id="rId5"/>
              </a:rPr>
              <a:t>https://recruit.gmo.jp/engineer/jisedai/blog/node2vec/</a:t>
            </a:r>
            <a:endParaRPr lang="en" altLang="ja-JP" dirty="0"/>
          </a:p>
          <a:p>
            <a:r>
              <a:rPr lang="en" altLang="ja-JP" dirty="0">
                <a:hlinkClick r:id="rId6"/>
              </a:rPr>
              <a:t>https://www.guruguru.science/competitions/16/</a:t>
            </a:r>
            <a:endParaRPr lang="en" altLang="ja-JP" dirty="0"/>
          </a:p>
          <a:p>
            <a:r>
              <a:rPr lang="en" altLang="ja-JP" dirty="0">
                <a:hlinkClick r:id="rId7"/>
              </a:rPr>
              <a:t>https://radimrehurek.com/gensim/models/ldamodel.html</a:t>
            </a:r>
            <a:endParaRPr lang="en" altLang="ja-JP" dirty="0"/>
          </a:p>
          <a:p>
            <a:r>
              <a:rPr lang="en" altLang="ja-JP" u="sng" dirty="0">
                <a:hlinkClick r:id="rId8"/>
              </a:rPr>
              <a:t>https://nykergoto.hatenablog.jp/entry/2019/02/24/%E6%96%87%E7%AB%A0%E3%81%AE%E5%9F%8B%E3[…]se_Composite_Document_Vectors_%E3%81%AE%E5%AE%9F%E8%A3%85</a:t>
            </a:r>
            <a:endParaRPr lang="en" altLang="ja-JP" u="sng" dirty="0"/>
          </a:p>
          <a:p>
            <a:r>
              <a:rPr lang="en" altLang="ja-JP" u="sng" dirty="0">
                <a:hlinkClick r:id="rId9"/>
              </a:rPr>
              <a:t>https://github.com/upura/nlp-recipes-ja/tree/master/examples</a:t>
            </a:r>
            <a:endParaRPr lang="en" altLang="ja-JP" u="sng" dirty="0"/>
          </a:p>
          <a:p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  <a:p>
            <a:endParaRPr lang="en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1168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189F82-18EF-9D40-BC53-23E8512F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補足　</a:t>
            </a:r>
            <a:r>
              <a:rPr kumimoji="1" lang="en-US" altLang="ja-JP" dirty="0"/>
              <a:t>w2v</a:t>
            </a:r>
            <a:r>
              <a:rPr kumimoji="1" lang="ja-JP" altLang="en-US"/>
              <a:t>の</a:t>
            </a:r>
            <a:r>
              <a:rPr kumimoji="1" lang="en-US" altLang="ja-JP" dirty="0"/>
              <a:t>2</a:t>
            </a:r>
            <a:r>
              <a:rPr kumimoji="1" lang="ja-JP" altLang="en-US"/>
              <a:t>通りの使用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21A6B9B-FF49-274F-B4D8-3D3CCBA15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[</a:t>
            </a:r>
            <a:r>
              <a:rPr lang="ja-JP" altLang="en-US"/>
              <a:t>ベクトル獲得といった手段という観点で言うと大きく分けて </a:t>
            </a:r>
            <a:r>
              <a:rPr lang="en-US" altLang="ja-JP" dirty="0"/>
              <a:t>2</a:t>
            </a:r>
            <a:r>
              <a:rPr lang="ja-JP" altLang="en-US"/>
              <a:t>つ使用法があります。</a:t>
            </a:r>
            <a:r>
              <a:rPr lang="en" altLang="ja-JP" dirty="0"/>
              <a:t>w2v </a:t>
            </a:r>
            <a:r>
              <a:rPr lang="ja-JP" altLang="en-US"/>
              <a:t>は 周辺の単語との関係性 </a:t>
            </a:r>
            <a:r>
              <a:rPr lang="en-US" altLang="ja-JP" dirty="0"/>
              <a:t>(</a:t>
            </a:r>
            <a:r>
              <a:rPr lang="ja-JP" altLang="en-US"/>
              <a:t>文脈</a:t>
            </a:r>
            <a:r>
              <a:rPr lang="en-US" altLang="ja-JP" dirty="0"/>
              <a:t>) </a:t>
            </a:r>
            <a:r>
              <a:rPr lang="ja-JP" altLang="en-US"/>
              <a:t>からその単語の意味を表現するように学習するので </a:t>
            </a:r>
            <a:r>
              <a:rPr lang="en-US" altLang="ja-JP" dirty="0"/>
              <a:t>(</a:t>
            </a:r>
            <a:r>
              <a:rPr lang="ja-JP" altLang="en-US"/>
              <a:t>重要</a:t>
            </a:r>
            <a:r>
              <a:rPr lang="en-US" altLang="ja-JP" dirty="0"/>
              <a:t>) </a:t>
            </a:r>
            <a:r>
              <a:rPr lang="ja-JP" altLang="en-US"/>
              <a:t>文書集合が異なれば、同じ単語であっても異なるベクトルを得ることができる。</a:t>
            </a:r>
            <a:r>
              <a:rPr lang="en-US" altLang="ja-JP" dirty="0"/>
              <a:t>]</a:t>
            </a:r>
            <a:r>
              <a:rPr lang="ja-JP" altLang="en-US"/>
              <a:t>そうです。</a:t>
            </a:r>
            <a:endParaRPr lang="en-US" altLang="ja-JP" dirty="0"/>
          </a:p>
          <a:p>
            <a:r>
              <a:rPr kumimoji="1" lang="ja-JP" altLang="en-US"/>
              <a:t>→</a:t>
            </a:r>
            <a:r>
              <a:rPr lang="ja-JP" altLang="en-US"/>
              <a:t>事前学習済みモデルを使用 </a:t>
            </a:r>
            <a:r>
              <a:rPr lang="en-US" altLang="ja-JP" dirty="0"/>
              <a:t>(</a:t>
            </a:r>
            <a:r>
              <a:rPr lang="en" altLang="ja-JP" dirty="0" err="1"/>
              <a:t>wikipedia</a:t>
            </a:r>
            <a:r>
              <a:rPr lang="en" altLang="ja-JP" dirty="0"/>
              <a:t> </a:t>
            </a:r>
            <a:r>
              <a:rPr lang="ja-JP" altLang="en-US"/>
              <a:t>などで学習されてます</a:t>
            </a:r>
            <a:r>
              <a:rPr lang="en-US" altLang="ja-JP" dirty="0"/>
              <a:t>, </a:t>
            </a:r>
            <a:r>
              <a:rPr lang="ja-JP" altLang="en-US"/>
              <a:t>今回未使用</a:t>
            </a:r>
            <a:r>
              <a:rPr lang="en-US" altLang="ja-JP" dirty="0"/>
              <a:t>)</a:t>
            </a:r>
          </a:p>
          <a:p>
            <a:r>
              <a:rPr lang="ja-JP" altLang="en-US"/>
              <a:t>スクラッチで学習 </a:t>
            </a:r>
            <a:r>
              <a:rPr lang="en-US" altLang="ja-JP" dirty="0"/>
              <a:t>(</a:t>
            </a:r>
            <a:r>
              <a:rPr lang="ja-JP" altLang="en-US"/>
              <a:t>コンペで使用されている語彙のみを使用</a:t>
            </a:r>
            <a:r>
              <a:rPr lang="en-US" altLang="ja-JP" dirty="0"/>
              <a:t>)</a:t>
            </a:r>
          </a:p>
          <a:p>
            <a:pPr marL="0" indent="0">
              <a:buNone/>
            </a:pPr>
            <a:r>
              <a:rPr kumimoji="1" lang="ja-JP" altLang="en-US"/>
              <a:t>の</a:t>
            </a:r>
            <a:r>
              <a:rPr kumimoji="1" lang="en-US" altLang="ja-JP" dirty="0"/>
              <a:t>2</a:t>
            </a:r>
            <a:r>
              <a:rPr kumimoji="1" lang="ja-JP" altLang="en-US"/>
              <a:t>通りを考える！！</a:t>
            </a:r>
            <a:r>
              <a:rPr kumimoji="1" lang="en-US" altLang="ja-JP" dirty="0"/>
              <a:t>(w2vmodel.wv</a:t>
            </a:r>
            <a:r>
              <a:rPr kumimoji="1" lang="ja-JP" altLang="en-US"/>
              <a:t>を渡す関数を持っておく</a:t>
            </a:r>
            <a:r>
              <a:rPr kumimoji="1" lang="en-US" altLang="ja-JP" dirty="0"/>
              <a:t>)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0576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BF67C4-2BD6-CF4E-BE1F-52EBF868D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補足：グラフ埋め込み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90A0407-A308-6A45-800E-A3653725A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07024" cy="4351338"/>
          </a:xfrm>
        </p:spPr>
        <p:txBody>
          <a:bodyPr/>
          <a:lstStyle/>
          <a:p>
            <a:r>
              <a:rPr kumimoji="1" lang="ja-JP" altLang="en-US"/>
              <a:t>何を使えば良いかについてまとまっている論文をまず参照し、どれかを使用</a:t>
            </a:r>
            <a:endParaRPr kumimoji="1" lang="en-US" altLang="ja-JP" dirty="0"/>
          </a:p>
          <a:p>
            <a:r>
              <a:rPr kumimoji="1" lang="ja-JP" altLang="en-US"/>
              <a:t>前述の</a:t>
            </a:r>
            <a:r>
              <a:rPr kumimoji="1" lang="en-US" altLang="ja-JP" dirty="0"/>
              <a:t>2</a:t>
            </a:r>
            <a:r>
              <a:rPr kumimoji="1" lang="ja-JP" altLang="en-US"/>
              <a:t>つは実装が比較的楽であった</a:t>
            </a:r>
            <a:endParaRPr kumimoji="1" lang="en-US" altLang="ja-JP" dirty="0"/>
          </a:p>
          <a:p>
            <a:r>
              <a:rPr kumimoji="1" lang="en-US" altLang="ja-JP" dirty="0"/>
              <a:t>Node2vec(</a:t>
            </a:r>
            <a:r>
              <a:rPr kumimoji="1" lang="ja-JP" altLang="en-US"/>
              <a:t>著者実装</a:t>
            </a:r>
            <a:r>
              <a:rPr kumimoji="1" lang="en-US" altLang="ja-JP" dirty="0"/>
              <a:t>)</a:t>
            </a:r>
          </a:p>
          <a:p>
            <a:endParaRPr kumimoji="1" lang="en-US" altLang="ja-JP" dirty="0"/>
          </a:p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F833E2A-EBB7-9149-A7F5-3FDFE265D0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669" t="24652" r="3515" b="2041"/>
          <a:stretch/>
        </p:blipFill>
        <p:spPr>
          <a:xfrm>
            <a:off x="4945224" y="1690688"/>
            <a:ext cx="6761584" cy="470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650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EE856F-E379-F047-89AD-7F082FF7C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補足　</a:t>
            </a:r>
            <a:r>
              <a:rPr lang="en-US" altLang="ja-JP" dirty="0"/>
              <a:t>w2v</a:t>
            </a:r>
            <a:r>
              <a:rPr lang="ja-JP" altLang="en-US"/>
              <a:t>の説明可能性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81C233F-8B06-7F42-A2C6-455F3A3D8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浅い</a:t>
            </a:r>
            <a:r>
              <a:rPr lang="en-US" altLang="ja-JP" dirty="0"/>
              <a:t>NN</a:t>
            </a:r>
            <a:r>
              <a:rPr lang="ja-JP" altLang="en-US"/>
              <a:t>に入れて隠れ層を取得、なので説明可能性は諦めるべし</a:t>
            </a:r>
            <a:endParaRPr lang="en-US" altLang="ja-JP" dirty="0"/>
          </a:p>
          <a:p>
            <a:r>
              <a:rPr kumimoji="1" lang="ja-JP" altLang="en-US"/>
              <a:t>説明可能性が高いモデルと低いツヨツヨモデル</a:t>
            </a:r>
            <a:r>
              <a:rPr kumimoji="1" lang="en-US" altLang="ja-JP" dirty="0"/>
              <a:t>2</a:t>
            </a:r>
            <a:r>
              <a:rPr kumimoji="1" lang="ja-JP" altLang="en-US"/>
              <a:t>つ作るのがだいじなのだ！</a:t>
            </a:r>
          </a:p>
        </p:txBody>
      </p:sp>
    </p:spTree>
    <p:extLst>
      <p:ext uri="{BB962C8B-B14F-4D97-AF65-F5344CB8AC3E}">
        <p14:creationId xmlns:p14="http://schemas.microsoft.com/office/powerpoint/2010/main" val="2740016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20793E2-25C2-1E4F-963C-0A11EF061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最後に</a:t>
            </a:r>
            <a:r>
              <a:rPr kumimoji="1" lang="en-US" altLang="ja-JP" dirty="0"/>
              <a:t>..</a:t>
            </a:r>
            <a:r>
              <a:rPr kumimoji="1" lang="ja-JP" altLang="en-US"/>
              <a:t>自分のコンペ中と後のメモ</a:t>
            </a:r>
          </a:p>
        </p:txBody>
      </p:sp>
      <p:pic>
        <p:nvPicPr>
          <p:cNvPr id="4" name="コンテンツ プレースホルダー 3">
            <a:extLst>
              <a:ext uri="{FF2B5EF4-FFF2-40B4-BE49-F238E27FC236}">
                <a16:creationId xmlns:a16="http://schemas.microsoft.com/office/drawing/2014/main" id="{148FDB4C-6733-E846-A84D-956C1F937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172" t="37575" r="26224" b="6818"/>
          <a:stretch/>
        </p:blipFill>
        <p:spPr>
          <a:xfrm>
            <a:off x="1017562" y="1592214"/>
            <a:ext cx="5580184" cy="489689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885AFE4-E5EA-414E-ADC6-E375AC3482B5}"/>
              </a:ext>
            </a:extLst>
          </p:cNvPr>
          <p:cNvSpPr txBox="1"/>
          <p:nvPr/>
        </p:nvSpPr>
        <p:spPr>
          <a:xfrm>
            <a:off x="5781822" y="1811567"/>
            <a:ext cx="61863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効いた実験については</a:t>
            </a:r>
            <a:r>
              <a:rPr lang="en-US" altLang="ja-JP" dirty="0" err="1"/>
              <a:t>dir</a:t>
            </a:r>
            <a:r>
              <a:rPr lang="ja-JP" altLang="en-US"/>
              <a:t>ごとコピーして次実験へ</a:t>
            </a:r>
            <a:endParaRPr lang="en-US" altLang="ja-JP" dirty="0"/>
          </a:p>
          <a:p>
            <a:r>
              <a:rPr kumimoji="1" lang="ja-JP" altLang="en-US"/>
              <a:t>効いてない実験に関しては前の事件を</a:t>
            </a:r>
            <a:r>
              <a:rPr lang="ja-JP" altLang="en-US"/>
              <a:t>コピーして次実験へ</a:t>
            </a:r>
            <a:endParaRPr lang="en-US" altLang="ja-JP" dirty="0"/>
          </a:p>
          <a:p>
            <a:r>
              <a:rPr lang="ja-JP" altLang="en-US"/>
              <a:t>を繰り返した。埋葬したアイデアも多少はある</a:t>
            </a:r>
            <a:endParaRPr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7377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4E4421-FD3B-BC45-BAFF-503342A83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埋め込みとは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0C2500-0AA5-5C4A-88D7-B33C280497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/>
              <a:t>テキスト、カテゴリ変数などはそのまま</a:t>
            </a:r>
            <a:r>
              <a:rPr lang="en-US" altLang="ja-JP" dirty="0"/>
              <a:t>NN</a:t>
            </a:r>
            <a:r>
              <a:rPr lang="ja-JP" altLang="en-US"/>
              <a:t>に入力することはできない！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…</a:t>
            </a:r>
            <a:r>
              <a:rPr kumimoji="1" lang="ja-JP" altLang="en-US"/>
              <a:t>なんとかベクトルの形にしたいが</a:t>
            </a:r>
            <a:r>
              <a:rPr kumimoji="1" lang="en-US" altLang="ja-JP" dirty="0" err="1"/>
              <a:t>one_hot</a:t>
            </a:r>
            <a:r>
              <a:rPr kumimoji="1" lang="ja-JP" altLang="en-US"/>
              <a:t>だとテキスト間の関係をそんなにうまく表現できないことがある</a:t>
            </a:r>
            <a:r>
              <a:rPr kumimoji="1" lang="en-US" altLang="ja-JP" dirty="0"/>
              <a:t>or</a:t>
            </a:r>
            <a:r>
              <a:rPr kumimoji="1" lang="ja-JP" altLang="en-US"/>
              <a:t>　</a:t>
            </a:r>
            <a:r>
              <a:rPr kumimoji="1" lang="en-US" altLang="ja-JP" dirty="0" err="1"/>
              <a:t>nunique</a:t>
            </a:r>
            <a:r>
              <a:rPr kumimoji="1" lang="ja-JP" altLang="en-US"/>
              <a:t>が大きいと</a:t>
            </a:r>
            <a:r>
              <a:rPr kumimoji="1" lang="en-US" altLang="ja-JP" dirty="0" err="1"/>
              <a:t>onehot</a:t>
            </a:r>
            <a:r>
              <a:rPr kumimoji="1" lang="ja-JP" altLang="en-US"/>
              <a:t>は疎になる</a:t>
            </a:r>
            <a:r>
              <a:rPr kumimoji="1" lang="en-US" altLang="ja-JP" dirty="0"/>
              <a:t>…</a:t>
            </a:r>
          </a:p>
          <a:p>
            <a:pPr marL="0" indent="0">
              <a:buNone/>
            </a:pPr>
            <a:r>
              <a:rPr lang="ja-JP" altLang="en-US"/>
              <a:t>→うまく密なベクトルにしたい！！が埋め込み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065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FFD2A9-BE74-9A42-8D4F-053D3D336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手法</a:t>
            </a:r>
            <a:r>
              <a:rPr kumimoji="1" lang="en-US" altLang="ja-JP" dirty="0"/>
              <a:t>1</a:t>
            </a:r>
            <a:r>
              <a:rPr kumimoji="1" lang="ja-JP" altLang="en-US"/>
              <a:t>：</a:t>
            </a:r>
            <a:r>
              <a:rPr kumimoji="1" lang="en-US" altLang="ja-JP" dirty="0"/>
              <a:t>word2vec</a:t>
            </a:r>
            <a:r>
              <a:rPr kumimoji="1" lang="ja-JP" altLang="en-US"/>
              <a:t>をもちいる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215AEE-B4D1-764E-ACC3-101E5B89341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/>
          <a:lstStyle/>
          <a:p>
            <a:r>
              <a:rPr lang="en-US" altLang="ja-JP" dirty="0"/>
              <a:t>w</a:t>
            </a:r>
            <a:r>
              <a:rPr kumimoji="1" lang="en-US" altLang="ja-JP" dirty="0"/>
              <a:t>2v</a:t>
            </a:r>
            <a:r>
              <a:rPr kumimoji="1" lang="ja-JP" altLang="en-US"/>
              <a:t>のお気持ちはテキスト</a:t>
            </a:r>
            <a:r>
              <a:rPr lang="ja-JP" altLang="en-US"/>
              <a:t>同士がどんな感じで出現するか</a:t>
            </a:r>
            <a:r>
              <a:rPr lang="en-US" altLang="ja-JP" dirty="0"/>
              <a:t>(</a:t>
            </a:r>
            <a:r>
              <a:rPr lang="ja-JP" altLang="en-US" b="1"/>
              <a:t>同時に出てきやすさ</a:t>
            </a:r>
            <a:r>
              <a:rPr lang="en-US" altLang="ja-JP" dirty="0"/>
              <a:t>)</a:t>
            </a:r>
            <a:r>
              <a:rPr lang="ja-JP" altLang="en-US"/>
              <a:t>を学習させることで</a:t>
            </a:r>
            <a:r>
              <a:rPr lang="ja-JP" altLang="en-US" b="1"/>
              <a:t>関連をうまくとらえよう</a:t>
            </a:r>
            <a:r>
              <a:rPr lang="ja-JP" altLang="en-US"/>
              <a:t>　というもの</a:t>
            </a:r>
            <a:endParaRPr lang="en-US" altLang="ja-JP" dirty="0"/>
          </a:p>
          <a:p>
            <a:r>
              <a:rPr lang="ja-JP" altLang="en-US" b="1">
                <a:solidFill>
                  <a:srgbClr val="0070C0"/>
                </a:solidFill>
              </a:rPr>
              <a:t>テキストに限らず使用可能！！（後述）</a:t>
            </a:r>
            <a:endParaRPr lang="en-US" altLang="ja-JP" b="1" dirty="0">
              <a:solidFill>
                <a:srgbClr val="0070C0"/>
              </a:solidFill>
            </a:endParaRPr>
          </a:p>
          <a:p>
            <a:r>
              <a:rPr lang="ja-JP" altLang="en-US"/>
              <a:t>テキスト同士の関連を表現できたベクトルを獲得すれば</a:t>
            </a:r>
            <a:endParaRPr lang="en-US" altLang="ja-JP" dirty="0"/>
          </a:p>
          <a:p>
            <a:pPr marL="0" indent="0">
              <a:buNone/>
            </a:pPr>
            <a:r>
              <a:rPr lang="en" altLang="ja-JP" dirty="0"/>
              <a:t>“King”-“Man”=”Queen”-“Woman”</a:t>
            </a:r>
            <a:r>
              <a:rPr lang="ja-JP" altLang="en-US"/>
              <a:t>みたいなことが可能</a:t>
            </a:r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509FE58-530E-7F4B-864F-3924DB17BE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86" t="45949" r="47863" b="19590"/>
          <a:stretch/>
        </p:blipFill>
        <p:spPr>
          <a:xfrm>
            <a:off x="3615395" y="4610635"/>
            <a:ext cx="3362179" cy="19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718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AA2712F-B237-CD4F-A601-0D05A73CC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手法</a:t>
            </a:r>
            <a:r>
              <a:rPr lang="en-US" altLang="ja-JP" dirty="0"/>
              <a:t>2</a:t>
            </a:r>
            <a:r>
              <a:rPr lang="ja-JP" altLang="en-US"/>
              <a:t>：</a:t>
            </a:r>
            <a:r>
              <a:rPr lang="en" altLang="ja-JP" dirty="0"/>
              <a:t>Embedding</a:t>
            </a:r>
            <a:r>
              <a:rPr lang="ja-JP" altLang="en-US"/>
              <a:t>層をもちいる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8A2BE28-EE52-D447-89FF-3E7A0A9CD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テキストなどを</a:t>
            </a:r>
            <a:r>
              <a:rPr kumimoji="1" lang="en-US" altLang="ja-JP" dirty="0"/>
              <a:t>Label </a:t>
            </a:r>
            <a:r>
              <a:rPr kumimoji="1" lang="en-US" altLang="ja-JP" dirty="0" err="1"/>
              <a:t>encording</a:t>
            </a:r>
            <a:r>
              <a:rPr kumimoji="1" lang="ja-JP" altLang="en-US"/>
              <a:t>したものを入力として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「</a:t>
            </a:r>
            <a:r>
              <a:rPr lang="en-US" altLang="ja-JP" dirty="0" err="1"/>
              <a:t>Onehot</a:t>
            </a:r>
            <a:r>
              <a:rPr lang="ja-JP" altLang="en-US"/>
              <a:t>に→重み行列をかけて密なベクトルを得る」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という操作をしている、重み行列が学習可能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620A2D95-3943-8946-812E-F921CA9D88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98" t="37744" r="26710" b="9931"/>
          <a:stretch/>
        </p:blipFill>
        <p:spPr>
          <a:xfrm>
            <a:off x="3404380" y="3567454"/>
            <a:ext cx="5261050" cy="274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940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7AD6E8-B32A-B04B-B919-619EEF5DB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手法</a:t>
            </a:r>
            <a:r>
              <a:rPr kumimoji="1" lang="en-US" altLang="ja-JP" dirty="0"/>
              <a:t>3</a:t>
            </a:r>
            <a:r>
              <a:rPr kumimoji="1" lang="ja-JP" altLang="en-US"/>
              <a:t>：</a:t>
            </a:r>
            <a:r>
              <a:rPr kumimoji="1" lang="en-US" altLang="ja-JP" dirty="0"/>
              <a:t>BERT</a:t>
            </a:r>
            <a:r>
              <a:rPr kumimoji="1" lang="ja-JP" altLang="en-US"/>
              <a:t>を用いる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F6296E-C6D2-5D44-A3DA-73C9F2ED4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BERT</a:t>
            </a:r>
            <a:r>
              <a:rPr lang="ja-JP" altLang="en-US"/>
              <a:t>の事前学習モデルを使用して文章、単語を埋め込んでしまう</a:t>
            </a:r>
            <a:endParaRPr lang="en-US" altLang="ja-JP" dirty="0"/>
          </a:p>
          <a:p>
            <a:r>
              <a:rPr kumimoji="1" lang="ja-JP" altLang="en-US"/>
              <a:t>テキストの埋め込みの初手はこれらしい</a:t>
            </a:r>
            <a:r>
              <a:rPr kumimoji="1" lang="en-US" altLang="ja-JP" dirty="0"/>
              <a:t>(</a:t>
            </a:r>
            <a:r>
              <a:rPr kumimoji="1" lang="ja-JP" altLang="en-US"/>
              <a:t>元</a:t>
            </a:r>
            <a:r>
              <a:rPr lang="en-US" altLang="ja-JP" dirty="0" err="1"/>
              <a:t>NLPer</a:t>
            </a:r>
            <a:r>
              <a:rPr kumimoji="1" lang="ja-JP" altLang="en-US"/>
              <a:t>談</a:t>
            </a:r>
            <a:r>
              <a:rPr kumimoji="1" lang="en-US" altLang="ja-JP" dirty="0"/>
              <a:t>)</a:t>
            </a:r>
          </a:p>
          <a:p>
            <a:r>
              <a:rPr lang="en-US" altLang="ja-JP" dirty="0"/>
              <a:t>Transformers</a:t>
            </a:r>
            <a:r>
              <a:rPr lang="ja-JP" altLang="en-US"/>
              <a:t>を使用、様々な言語、ドメインに対して特化した重みも探せばある</a:t>
            </a:r>
            <a:r>
              <a:rPr lang="en-US" altLang="ja-JP" dirty="0"/>
              <a:t>(</a:t>
            </a:r>
            <a:r>
              <a:rPr lang="ja-JP" altLang="en-US"/>
              <a:t>医療系も</a:t>
            </a:r>
            <a:r>
              <a:rPr lang="en-US" altLang="ja-JP" dirty="0" err="1"/>
              <a:t>pubmed</a:t>
            </a:r>
            <a:r>
              <a:rPr lang="ja-JP" altLang="en-US"/>
              <a:t>で事前学習したものが存在</a:t>
            </a:r>
            <a:r>
              <a:rPr lang="en-US" altLang="ja-JP" dirty="0"/>
              <a:t>)</a:t>
            </a:r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1748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A427C7-DE26-E141-86D8-6862D9CEF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手法</a:t>
            </a:r>
            <a:r>
              <a:rPr lang="en-US" altLang="ja-JP" dirty="0"/>
              <a:t>4</a:t>
            </a:r>
            <a:r>
              <a:rPr lang="ja-JP" altLang="en-US"/>
              <a:t>：</a:t>
            </a:r>
            <a:r>
              <a:rPr lang="en" altLang="ja-JP" dirty="0"/>
              <a:t>Universal Sentence Encoder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A66976A-E3A5-8447-B4B2-5349A6612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ja-JP" altLang="en-US"/>
              <a:t>テキストに限る</a:t>
            </a:r>
            <a:endParaRPr kumimoji="1" lang="en-US" altLang="ja-JP" dirty="0"/>
          </a:p>
          <a:p>
            <a:r>
              <a:rPr lang="en-US" altLang="ja-JP" dirty="0" err="1"/>
              <a:t>Tf</a:t>
            </a:r>
            <a:r>
              <a:rPr lang="ja-JP" altLang="en-US"/>
              <a:t>で使用可能</a:t>
            </a:r>
            <a:endParaRPr lang="en-US" altLang="ja-JP" dirty="0"/>
          </a:p>
          <a:p>
            <a:r>
              <a:rPr kumimoji="1" lang="ja-JP" altLang="en-US"/>
              <a:t>多言語でもお構いなく埋め込みをする</a:t>
            </a:r>
            <a:r>
              <a:rPr lang="ja-JP" altLang="en-US"/>
              <a:t>ことが可能</a:t>
            </a:r>
            <a:endParaRPr lang="en-US" altLang="ja-JP" dirty="0"/>
          </a:p>
          <a:p>
            <a:pPr marL="0" indent="0">
              <a:buNone/>
            </a:pPr>
            <a:r>
              <a:rPr kumimoji="1" lang="en-US" altLang="ja-JP" dirty="0"/>
              <a:t>…</a:t>
            </a:r>
            <a:r>
              <a:rPr kumimoji="1" lang="ja-JP" altLang="en-US"/>
              <a:t>同一ベクトル空間に全てのテキストを埋め込むことができる　のがよい</a:t>
            </a:r>
            <a:r>
              <a:rPr kumimoji="1" lang="en-US" altLang="ja-JP" dirty="0"/>
              <a:t>(</a:t>
            </a:r>
            <a:r>
              <a:rPr lang="en-US" altLang="ja-JP" dirty="0"/>
              <a:t>next</a:t>
            </a:r>
            <a:r>
              <a:rPr kumimoji="1" lang="en-US" altLang="ja-JP" dirty="0"/>
              <a:t>)</a:t>
            </a:r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その他には</a:t>
            </a:r>
            <a:r>
              <a:rPr lang="en-US" altLang="ja-JP" dirty="0"/>
              <a:t>swem,tfidf,LDA,SWEM_max,BM25,SCDV,</a:t>
            </a:r>
            <a:r>
              <a:rPr lang="ja-JP" altLang="en-US"/>
              <a:t>テキストに対して学習済みモデルで</a:t>
            </a:r>
            <a:r>
              <a:rPr lang="en" altLang="ja-JP" dirty="0"/>
              <a:t>Sentiment Classification</a:t>
            </a:r>
            <a:r>
              <a:rPr lang="ja-JP" altLang="en-US"/>
              <a:t>して予測結果の</a:t>
            </a:r>
            <a:r>
              <a:rPr lang="en" altLang="ja-JP" dirty="0"/>
              <a:t>logits</a:t>
            </a:r>
            <a:r>
              <a:rPr lang="ja-JP" altLang="en-US"/>
              <a:t>をとる</a:t>
            </a:r>
            <a:r>
              <a:rPr lang="en-US" altLang="ja-JP" dirty="0"/>
              <a:t>…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これらで獲得した</a:t>
            </a:r>
            <a:r>
              <a:rPr lang="en-US" altLang="ja-JP" dirty="0"/>
              <a:t>embedding</a:t>
            </a:r>
            <a:r>
              <a:rPr lang="ja-JP" altLang="en-US"/>
              <a:t>を次元圧縮して</a:t>
            </a:r>
            <a:r>
              <a:rPr lang="en-US" altLang="ja-JP" dirty="0"/>
              <a:t>LGBM</a:t>
            </a:r>
            <a:r>
              <a:rPr lang="ja-JP" altLang="en-US"/>
              <a:t>の入力とする、次元圧縮せず</a:t>
            </a:r>
            <a:r>
              <a:rPr lang="en-US" altLang="ja-JP" dirty="0"/>
              <a:t>NN</a:t>
            </a:r>
            <a:r>
              <a:rPr lang="ja-JP" altLang="en-US"/>
              <a:t>に突っ込むなど可能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2505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4C408B-A077-154A-BE9F-D3407C160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テキストを埋め込む時、言語ごとに埋め込むべき？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DDA04A2-5D81-E841-8CE8-D82C055A4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BERT</a:t>
            </a:r>
            <a:r>
              <a:rPr kumimoji="1" lang="en-US" altLang="ja-JP" dirty="0" err="1"/>
              <a:t>_base</a:t>
            </a:r>
            <a:r>
              <a:rPr kumimoji="1" lang="ja-JP" altLang="en-US"/>
              <a:t>は英語で学習されているもので別言語ではうまく機能しない</a:t>
            </a:r>
            <a:endParaRPr kumimoji="1" lang="en-US" altLang="ja-JP" dirty="0"/>
          </a:p>
          <a:p>
            <a:r>
              <a:rPr lang="ja-JP" altLang="en-US"/>
              <a:t>多言語の場合は❶英語に全て翻訳❷言語ごとに分けて、各言語の</a:t>
            </a:r>
            <a:r>
              <a:rPr lang="en-US" altLang="ja-JP" dirty="0"/>
              <a:t>BERT </a:t>
            </a:r>
            <a:r>
              <a:rPr lang="ja-JP" altLang="en-US"/>
              <a:t>で学習❸多言語対応の</a:t>
            </a:r>
            <a:r>
              <a:rPr lang="en-US" altLang="ja-JP" dirty="0"/>
              <a:t>BERT</a:t>
            </a:r>
            <a:r>
              <a:rPr lang="ja-JP" altLang="en-US"/>
              <a:t>で学習</a:t>
            </a:r>
            <a:endParaRPr lang="en-US" altLang="ja-JP" dirty="0"/>
          </a:p>
          <a:p>
            <a:r>
              <a:rPr kumimoji="1" lang="ja-JP" altLang="en-US"/>
              <a:t>が考えられるが、❷はよくなさげ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…atma10</a:t>
            </a:r>
            <a:r>
              <a:rPr lang="ja-JP" altLang="en-US"/>
              <a:t>では言語ごとに分けていたが多言語対応</a:t>
            </a:r>
            <a:r>
              <a:rPr lang="en-US" altLang="ja-JP" dirty="0"/>
              <a:t>BERT</a:t>
            </a:r>
            <a:r>
              <a:rPr lang="ja-JP" altLang="en-US"/>
              <a:t>にへんこうした</a:t>
            </a:r>
            <a:r>
              <a:rPr lang="en-US" altLang="ja-JP" dirty="0"/>
              <a:t>late sub</a:t>
            </a:r>
            <a:r>
              <a:rPr lang="ja-JP" altLang="en-US"/>
              <a:t>により</a:t>
            </a:r>
            <a:r>
              <a:rPr lang="en-US" altLang="ja-JP" dirty="0"/>
              <a:t>CV,LB</a:t>
            </a:r>
            <a:r>
              <a:rPr lang="ja-JP" altLang="en-US"/>
              <a:t>共に大きく改善した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0964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2C9F83-D70D-244D-983E-987708CE6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すごいぞ</a:t>
            </a:r>
            <a:r>
              <a:rPr kumimoji="1" lang="en-US" altLang="ja-JP" dirty="0"/>
              <a:t>w2v…</a:t>
            </a:r>
            <a:r>
              <a:rPr kumimoji="1" lang="ja-JP" altLang="en-US" b="1">
                <a:solidFill>
                  <a:schemeClr val="accent1">
                    <a:lumMod val="75000"/>
                  </a:schemeClr>
                </a:solidFill>
              </a:rPr>
              <a:t>非言語にも使用可！！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89178EB-C3EB-7142-8BD3-4393BB015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Atma6</a:t>
            </a:r>
            <a:r>
              <a:rPr kumimoji="1" lang="ja-JP" altLang="en-US"/>
              <a:t>ではやりとりが時系列データとして与えられた</a:t>
            </a: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…</a:t>
            </a:r>
            <a:r>
              <a:rPr lang="ja-JP" altLang="en-US"/>
              <a:t>「やりとり」はグラフ構造を示すキーワード、時系列と</a:t>
            </a:r>
            <a:r>
              <a:rPr lang="en-US" altLang="ja-JP" dirty="0"/>
              <a:t>w2v</a:t>
            </a:r>
            <a:r>
              <a:rPr lang="ja-JP" altLang="en-US"/>
              <a:t>は相性が良い　などから</a:t>
            </a:r>
            <a:r>
              <a:rPr lang="en-US" altLang="ja-JP" dirty="0"/>
              <a:t>key</a:t>
            </a:r>
            <a:r>
              <a:rPr lang="ja-JP" altLang="en-US"/>
              <a:t>となったのはやりとりした側された側の</a:t>
            </a:r>
            <a:r>
              <a:rPr lang="en-US" altLang="ja-JP" dirty="0"/>
              <a:t>id</a:t>
            </a:r>
            <a:r>
              <a:rPr lang="ja-JP" altLang="en-US"/>
              <a:t>を</a:t>
            </a:r>
            <a:r>
              <a:rPr lang="en-US" altLang="ja-JP" dirty="0"/>
              <a:t>w2v</a:t>
            </a:r>
            <a:r>
              <a:rPr lang="ja-JP" altLang="en-US"/>
              <a:t>で埋め込むこと　であった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→</a:t>
            </a:r>
            <a:r>
              <a:rPr lang="en-US" altLang="ja-JP" dirty="0"/>
              <a:t>[</a:t>
            </a:r>
            <a:r>
              <a:rPr lang="ja-JP" altLang="en-US"/>
              <a:t>やりとりした側について</a:t>
            </a:r>
            <a:r>
              <a:rPr lang="en-US" altLang="ja-JP" dirty="0" err="1"/>
              <a:t>groupby</a:t>
            </a:r>
            <a:r>
              <a:rPr lang="en-US" altLang="ja-JP" dirty="0"/>
              <a:t>,</a:t>
            </a:r>
            <a:r>
              <a:rPr lang="ja-JP" altLang="en-US"/>
              <a:t>された側を時系列順に並べて重複除去</a:t>
            </a:r>
            <a:r>
              <a:rPr lang="en-US" altLang="ja-JP" dirty="0"/>
              <a:t>]</a:t>
            </a:r>
            <a:r>
              <a:rPr lang="ja-JP" altLang="en-US"/>
              <a:t>を</a:t>
            </a:r>
            <a:r>
              <a:rPr lang="en-US" altLang="ja-JP" dirty="0"/>
              <a:t>text</a:t>
            </a:r>
            <a:r>
              <a:rPr lang="ja-JP" altLang="en-US"/>
              <a:t>として</a:t>
            </a:r>
            <a:r>
              <a:rPr lang="en-US" altLang="ja-JP" dirty="0"/>
              <a:t>w2v</a:t>
            </a:r>
            <a:r>
              <a:rPr lang="ja-JP" altLang="en-US"/>
              <a:t>で学習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/>
              <a:t>→</a:t>
            </a:r>
            <a:r>
              <a:rPr kumimoji="1" lang="en-US" altLang="ja-JP" dirty="0"/>
              <a:t>[</a:t>
            </a:r>
            <a:r>
              <a:rPr kumimoji="1" lang="ja-JP" altLang="en-US"/>
              <a:t>やりとりした側</a:t>
            </a:r>
            <a:r>
              <a:rPr lang="ja-JP" altLang="en-US"/>
              <a:t>、された側</a:t>
            </a:r>
            <a:r>
              <a:rPr lang="en-US" altLang="ja-JP" dirty="0"/>
              <a:t>]</a:t>
            </a:r>
            <a:r>
              <a:rPr lang="ja-JP" altLang="en-US"/>
              <a:t>で</a:t>
            </a:r>
            <a:r>
              <a:rPr lang="en-US" altLang="ja-JP" dirty="0"/>
              <a:t>text</a:t>
            </a:r>
            <a:r>
              <a:rPr lang="ja-JP" altLang="en-US"/>
              <a:t>としてグラフ構造を埋め込み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06071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C24CC0-F882-3449-AE67-9EEF700C6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グラフ埋め込み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85A95D-5117-784C-BFEC-71CD98CE1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1</a:t>
            </a:r>
            <a:r>
              <a:rPr kumimoji="1" lang="ja-JP" altLang="en-US"/>
              <a:t>つ前のスライドでは時系列性を考慮した埋め込み、とグラフ構造を考慮した埋め込み　を</a:t>
            </a:r>
            <a:r>
              <a:rPr kumimoji="1" lang="en-US" altLang="ja-JP" dirty="0"/>
              <a:t>1</a:t>
            </a:r>
            <a:r>
              <a:rPr kumimoji="1" lang="ja-JP" altLang="en-US"/>
              <a:t>つずつ紹介した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ja-JP" altLang="en-US"/>
              <a:t>グラフ埋め込みはもう少し色々存在</a:t>
            </a:r>
            <a:endParaRPr lang="en-US" altLang="ja-JP" dirty="0"/>
          </a:p>
          <a:p>
            <a:r>
              <a:rPr lang="en-US" altLang="ja-JP" dirty="0"/>
              <a:t>e</a:t>
            </a:r>
            <a:r>
              <a:rPr kumimoji="1" lang="en-US" altLang="ja-JP" dirty="0"/>
              <a:t>x)deep walk,node2vec…</a:t>
            </a:r>
          </a:p>
          <a:p>
            <a:r>
              <a:rPr lang="en-US" altLang="ja-JP" dirty="0"/>
              <a:t>Deep walk:</a:t>
            </a:r>
            <a:r>
              <a:rPr lang="ja-JP" altLang="en-US"/>
              <a:t>各ノードから</a:t>
            </a:r>
            <a:r>
              <a:rPr lang="en" altLang="ja-JP" dirty="0"/>
              <a:t>k</a:t>
            </a:r>
            <a:r>
              <a:rPr lang="ja-JP" altLang="en-US"/>
              <a:t>歩だけ移動した時の遷移経路の履歴を</a:t>
            </a:r>
            <a:r>
              <a:rPr lang="en-US" altLang="ja-JP" dirty="0"/>
              <a:t>“</a:t>
            </a:r>
            <a:r>
              <a:rPr lang="en" altLang="ja-JP" dirty="0"/>
              <a:t>text”</a:t>
            </a:r>
            <a:r>
              <a:rPr lang="ja-JP" altLang="en-US"/>
              <a:t>として</a:t>
            </a:r>
            <a:r>
              <a:rPr lang="en" altLang="ja-JP" dirty="0"/>
              <a:t>word2vec</a:t>
            </a:r>
            <a:r>
              <a:rPr lang="ja-JP" altLang="en-US"/>
              <a:t>に入力</a:t>
            </a:r>
            <a:r>
              <a:rPr lang="en-US" altLang="ja-JP" dirty="0"/>
              <a:t>(</a:t>
            </a:r>
            <a:r>
              <a:rPr lang="ja-JP" altLang="en-US"/>
              <a:t>前のスライドでは</a:t>
            </a:r>
            <a:r>
              <a:rPr lang="en-US" altLang="ja-JP" dirty="0"/>
              <a:t>k=1)</a:t>
            </a:r>
          </a:p>
          <a:p>
            <a:r>
              <a:rPr lang="en-US" altLang="ja-JP" dirty="0"/>
              <a:t>Node2vec:</a:t>
            </a:r>
            <a:r>
              <a:rPr lang="ja-JP" altLang="en-US"/>
              <a:t>次ノードへの遷移確率を完全ランダムからパラメータを使って調整できるように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5374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1039</Words>
  <Application>Microsoft Macintosh PowerPoint</Application>
  <PresentationFormat>ワイド画面</PresentationFormat>
  <Paragraphs>77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游ゴシック</vt:lpstr>
      <vt:lpstr>游ゴシック Light</vt:lpstr>
      <vt:lpstr>Arial</vt:lpstr>
      <vt:lpstr>Office テーマ</vt:lpstr>
      <vt:lpstr>ふんわり掴むAttention ~vol2.5~</vt:lpstr>
      <vt:lpstr>埋め込みとは</vt:lpstr>
      <vt:lpstr>手法1：word2vecをもちいる</vt:lpstr>
      <vt:lpstr>手法2：Embedding層をもちいる</vt:lpstr>
      <vt:lpstr>手法3：BERTを用いる</vt:lpstr>
      <vt:lpstr>手法4：Universal Sentence Encoder</vt:lpstr>
      <vt:lpstr>テキストを埋め込む時、言語ごとに埋め込むべき？</vt:lpstr>
      <vt:lpstr>すごいぞw2v…非言語にも使用可！！</vt:lpstr>
      <vt:lpstr>グラフ埋め込み</vt:lpstr>
      <vt:lpstr>参考</vt:lpstr>
      <vt:lpstr>補足　w2vの2通りの使用</vt:lpstr>
      <vt:lpstr>補足：グラフ埋め込み</vt:lpstr>
      <vt:lpstr>補足　w2vの説明可能性</vt:lpstr>
      <vt:lpstr>最後に..自分のコンペ中と後のメモ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ふんわり掴むAttention ~vol3~</dc:title>
  <dc:creator>Microsoft Office User</dc:creator>
  <cp:lastModifiedBy>Microsoft Office User</cp:lastModifiedBy>
  <cp:revision>13</cp:revision>
  <cp:lastPrinted>2021-03-23T09:32:53Z</cp:lastPrinted>
  <dcterms:created xsi:type="dcterms:W3CDTF">2021-03-18T04:15:36Z</dcterms:created>
  <dcterms:modified xsi:type="dcterms:W3CDTF">2021-03-23T09:33:59Z</dcterms:modified>
</cp:coreProperties>
</file>

<file path=docProps/thumbnail.jpeg>
</file>